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5"/>
  </p:notesMasterIdLst>
  <p:handoutMasterIdLst>
    <p:handoutMasterId r:id="rId16"/>
  </p:handoutMasterIdLst>
  <p:sldIdLst>
    <p:sldId id="275" r:id="rId5"/>
    <p:sldId id="276" r:id="rId6"/>
    <p:sldId id="277" r:id="rId7"/>
    <p:sldId id="279" r:id="rId8"/>
    <p:sldId id="280" r:id="rId9"/>
    <p:sldId id="282" r:id="rId10"/>
    <p:sldId id="283" r:id="rId11"/>
    <p:sldId id="286" r:id="rId12"/>
    <p:sldId id="287" r:id="rId13"/>
    <p:sldId id="28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 snapToObjects="1">
      <p:cViewPr varScale="1">
        <p:scale>
          <a:sx n="69" d="100"/>
          <a:sy n="69" d="100"/>
        </p:scale>
        <p:origin x="7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7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FD812B-C339-419D-266D-58585D00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3" y="0"/>
            <a:ext cx="12089257" cy="1222625"/>
          </a:xfrm>
        </p:spPr>
        <p:txBody>
          <a:bodyPr/>
          <a:lstStyle/>
          <a:p>
            <a:pPr algn="ctr"/>
            <a:r>
              <a:rPr lang="en-IN" b="1" dirty="0">
                <a:latin typeface="+mn-lt"/>
              </a:rPr>
              <a:t>Oriental institute of science &amp; technology,</a:t>
            </a:r>
            <a:br>
              <a:rPr lang="en-IN" b="1" dirty="0">
                <a:latin typeface="+mn-lt"/>
              </a:rPr>
            </a:br>
            <a:r>
              <a:rPr lang="en-IN" b="1" dirty="0">
                <a:latin typeface="+mn-lt"/>
              </a:rPr>
              <a:t> Bhopal( m.p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02375-D49F-C138-71F0-47FEB7F1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42" y="1410962"/>
            <a:ext cx="1042696" cy="1018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AEF8E-A63B-A9A1-EBB7-16C8D108F315}"/>
              </a:ext>
            </a:extLst>
          </p:cNvPr>
          <p:cNvSpPr txBox="1"/>
          <p:nvPr/>
        </p:nvSpPr>
        <p:spPr>
          <a:xfrm>
            <a:off x="1262977" y="2422245"/>
            <a:ext cx="8351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</a:t>
            </a:r>
            <a:r>
              <a:rPr lang="en-IN" sz="2800" dirty="0"/>
              <a:t>Electronics &amp; Communication </a:t>
            </a:r>
            <a:r>
              <a:rPr lang="en-IN" sz="2800" dirty="0" smtClean="0"/>
              <a:t>Engineering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0D70F-3133-6D1B-B28B-92FD235F9278}"/>
              </a:ext>
            </a:extLst>
          </p:cNvPr>
          <p:cNvSpPr txBox="1"/>
          <p:nvPr/>
        </p:nvSpPr>
        <p:spPr>
          <a:xfrm>
            <a:off x="2877098" y="2997716"/>
            <a:ext cx="6540545" cy="105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80000"/>
              </a:lnSpc>
            </a:pPr>
            <a:r>
              <a:rPr lang="en-US" sz="2800" dirty="0" smtClean="0"/>
              <a:t>Major </a:t>
            </a:r>
            <a:r>
              <a:rPr lang="en-US" sz="2800" dirty="0"/>
              <a:t>Project Progress Presentation 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sz="2800" dirty="0"/>
              <a:t>on</a:t>
            </a:r>
          </a:p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E1876-C5B5-4E49-D8BB-9AFCE7376C9F}"/>
              </a:ext>
            </a:extLst>
          </p:cNvPr>
          <p:cNvSpPr txBox="1"/>
          <p:nvPr/>
        </p:nvSpPr>
        <p:spPr>
          <a:xfrm>
            <a:off x="2458947" y="3706827"/>
            <a:ext cx="73768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“Estimated water level in storage tank</a:t>
            </a:r>
          </a:p>
          <a:p>
            <a:pPr algn="ctr"/>
            <a:r>
              <a:rPr lang="en-US" sz="2800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and predicting usage time”</a:t>
            </a:r>
            <a:endParaRPr lang="en-US" sz="2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AD253-5494-E5B5-6E5D-8803E6818DFC}"/>
              </a:ext>
            </a:extLst>
          </p:cNvPr>
          <p:cNvSpPr txBox="1"/>
          <p:nvPr/>
        </p:nvSpPr>
        <p:spPr>
          <a:xfrm>
            <a:off x="4529836" y="5063341"/>
            <a:ext cx="8548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</a:t>
            </a:r>
            <a:r>
              <a:rPr lang="en-IN" dirty="0" smtClean="0"/>
              <a:t>                                             Presented </a:t>
            </a:r>
            <a:r>
              <a:rPr lang="en-IN" dirty="0"/>
              <a:t>by:</a:t>
            </a:r>
          </a:p>
          <a:p>
            <a:r>
              <a:rPr lang="en-US" dirty="0" smtClean="0"/>
              <a:t>             Priyanshu Ray             Shivshankar </a:t>
            </a:r>
            <a:r>
              <a:rPr lang="en-US" dirty="0"/>
              <a:t>Chaudhary </a:t>
            </a:r>
            <a:r>
              <a:rPr lang="en-US" dirty="0" smtClean="0"/>
              <a:t>   Satyam </a:t>
            </a:r>
            <a:r>
              <a:rPr lang="en-US" dirty="0"/>
              <a:t>Tripathi </a:t>
            </a:r>
            <a:endParaRPr lang="en-IN" dirty="0"/>
          </a:p>
          <a:p>
            <a:r>
              <a:rPr lang="en-US" dirty="0" smtClean="0"/>
              <a:t>             (0105EC211069)        (0105EC211097</a:t>
            </a:r>
            <a:r>
              <a:rPr lang="en-US" dirty="0"/>
              <a:t>) </a:t>
            </a:r>
            <a:r>
              <a:rPr lang="en-US" dirty="0" smtClean="0"/>
              <a:t>                (0105EC211090)</a:t>
            </a:r>
          </a:p>
          <a:p>
            <a:r>
              <a:rPr lang="en-US" dirty="0"/>
              <a:t> </a:t>
            </a:r>
            <a:r>
              <a:rPr lang="en-US" dirty="0" smtClean="0"/>
              <a:t>            Sonu Sharma              Saumya </a:t>
            </a:r>
            <a:r>
              <a:rPr lang="en-US" dirty="0"/>
              <a:t>Prakash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(0105EC211105)        (0105EC211092)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A997E-D37D-B571-1F9E-CDC10CB0323E}"/>
              </a:ext>
            </a:extLst>
          </p:cNvPr>
          <p:cNvSpPr txBox="1"/>
          <p:nvPr/>
        </p:nvSpPr>
        <p:spPr>
          <a:xfrm>
            <a:off x="102742" y="5063341"/>
            <a:ext cx="4524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dirty="0" smtClean="0"/>
              <a:t>        </a:t>
            </a:r>
            <a:r>
              <a:rPr lang="en-IN" dirty="0"/>
              <a:t> </a:t>
            </a:r>
            <a:r>
              <a:rPr lang="en-IN" dirty="0" smtClean="0"/>
              <a:t>                Coordinator:</a:t>
            </a:r>
            <a:endParaRPr lang="en-IN" dirty="0"/>
          </a:p>
          <a:p>
            <a:r>
              <a:rPr lang="en-IN" dirty="0" smtClean="0"/>
              <a:t>Dr. Parbhat Sharma, </a:t>
            </a:r>
            <a:r>
              <a:rPr lang="en-IN" dirty="0" err="1" smtClean="0"/>
              <a:t>Prof.</a:t>
            </a:r>
            <a:r>
              <a:rPr lang="en-IN" dirty="0" smtClean="0"/>
              <a:t> Sanjay Khadagade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429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4183" y="3071151"/>
            <a:ext cx="515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5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13925-1E85-8092-8AD5-4B9E61D0AE5A}"/>
              </a:ext>
            </a:extLst>
          </p:cNvPr>
          <p:cNvSpPr txBox="1"/>
          <p:nvPr/>
        </p:nvSpPr>
        <p:spPr>
          <a:xfrm>
            <a:off x="933081" y="704250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9363F-A4B5-4A6E-E939-993C7DD578BB}"/>
              </a:ext>
            </a:extLst>
          </p:cNvPr>
          <p:cNvSpPr txBox="1"/>
          <p:nvPr/>
        </p:nvSpPr>
        <p:spPr>
          <a:xfrm>
            <a:off x="647271" y="1673747"/>
            <a:ext cx="753095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Objective.</a:t>
            </a:r>
          </a:p>
          <a:p>
            <a:pPr marL="1200150" lvl="2" indent="-28575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Components Used</a:t>
            </a:r>
          </a:p>
          <a:p>
            <a:pPr marL="1200150" lvl="2" indent="-28575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Working &amp; Principal Water level Prediction.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Circuit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Diagram</a:t>
            </a:r>
          </a:p>
          <a:p>
            <a:pPr marL="1200150" lvl="2" indent="-28575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Cost of the Project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823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316AE1-A691-41BF-D8C6-B978333DAC64}"/>
              </a:ext>
            </a:extLst>
          </p:cNvPr>
          <p:cNvSpPr txBox="1"/>
          <p:nvPr/>
        </p:nvSpPr>
        <p:spPr>
          <a:xfrm>
            <a:off x="560097" y="776303"/>
            <a:ext cx="613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Introduction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20316" y="1712897"/>
            <a:ext cx="11271684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IOT-based project aims to estimate the water level in a storage tank and predict    water usage time. By integrating an ultrasonic sensor to measure water level and a flow sensor to monitor usage, real-time data is transmitted to a cloud platform. Users can remotely track water levels and consumption, enabling efficient management and conservation of water resources.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27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7CF31D-92FF-6E54-CF4F-A7CE5C33230D}"/>
              </a:ext>
            </a:extLst>
          </p:cNvPr>
          <p:cNvSpPr txBox="1"/>
          <p:nvPr/>
        </p:nvSpPr>
        <p:spPr>
          <a:xfrm>
            <a:off x="1071738" y="415095"/>
            <a:ext cx="2554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D49E3-A228-38B3-214E-A6E1C631F106}"/>
              </a:ext>
            </a:extLst>
          </p:cNvPr>
          <p:cNvSpPr txBox="1"/>
          <p:nvPr/>
        </p:nvSpPr>
        <p:spPr>
          <a:xfrm>
            <a:off x="753084" y="1336854"/>
            <a:ext cx="98940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IN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 rot="10800000" flipV="1">
            <a:off x="947048" y="1093831"/>
            <a:ext cx="1084317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 Water Level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 an ultrasonic sensor to measure the water level in a tank.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 Water Usage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 a flow sensor to track water usage over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 Usage Time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Calculate the estimated time left before the tank is empty based on current flow rate.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 Integration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Monitor water level and usage data remotely through a cloud platform like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153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C3371F-4A8B-C999-72BB-2F64019EFF72}"/>
              </a:ext>
            </a:extLst>
          </p:cNvPr>
          <p:cNvSpPr txBox="1"/>
          <p:nvPr/>
        </p:nvSpPr>
        <p:spPr>
          <a:xfrm>
            <a:off x="375007" y="472611"/>
            <a:ext cx="8131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Components 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6" y="1816167"/>
            <a:ext cx="1780396" cy="1500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68" y="1760301"/>
            <a:ext cx="2448556" cy="17139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032" y="1508584"/>
            <a:ext cx="1498713" cy="19982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13" y="569903"/>
            <a:ext cx="3654382" cy="36543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1753" y="3460014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NodeMCU ESP8266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8368" y="3490579"/>
            <a:ext cx="277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Ultrasonic Sensor(HC-SR04)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5947470" y="3506868"/>
            <a:ext cx="283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 Flow Sensor(YF-S201)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9113508" y="3490579"/>
            <a:ext cx="114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9v Battery</a:t>
            </a:r>
            <a:endParaRPr lang="en-IN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3" y="3988403"/>
            <a:ext cx="2118811" cy="21188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63" y="3988403"/>
            <a:ext cx="1934145" cy="19341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35963" y="5922548"/>
            <a:ext cx="14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OLED Display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3891648" y="5862216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Jumper Wires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60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B1B3C-75E6-2AB9-A616-C869E4A08E67}"/>
              </a:ext>
            </a:extLst>
          </p:cNvPr>
          <p:cNvSpPr txBox="1"/>
          <p:nvPr/>
        </p:nvSpPr>
        <p:spPr>
          <a:xfrm>
            <a:off x="1037690" y="421241"/>
            <a:ext cx="2422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/>
              <a:t>Working </a:t>
            </a:r>
            <a:endParaRPr lang="en-IN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4E554-25FD-F0C2-25B5-C0CAC4C32F7E}"/>
              </a:ext>
            </a:extLst>
          </p:cNvPr>
          <p:cNvSpPr txBox="1"/>
          <p:nvPr/>
        </p:nvSpPr>
        <p:spPr>
          <a:xfrm>
            <a:off x="1037690" y="1448656"/>
            <a:ext cx="10274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45128" y="990628"/>
            <a:ext cx="10349346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 Integration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An ultrasonic sensor measures the water level in the tank, while a flow sensor tracks the rate of water usage.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ESP8266/ESP32 microcontroller processes data from both sensors to calculate the current water volume and flow rate.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Prediction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estimates the time left until the tank is empty based on the flow rate.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Communication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Data is transmitted to the Blynk app via Wi-Fi, allowing remote monitoring.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Users can view real-time water levels, flow rates, and estimated usage time on their mobile devices. </a:t>
            </a:r>
          </a:p>
        </p:txBody>
      </p:sp>
    </p:spTree>
    <p:extLst>
      <p:ext uri="{BB962C8B-B14F-4D97-AF65-F5344CB8AC3E}">
        <p14:creationId xmlns:p14="http://schemas.microsoft.com/office/powerpoint/2010/main" val="133481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730DDF-9819-6FEB-7EB9-BE310E18186D}"/>
              </a:ext>
            </a:extLst>
          </p:cNvPr>
          <p:cNvSpPr txBox="1"/>
          <p:nvPr/>
        </p:nvSpPr>
        <p:spPr>
          <a:xfrm>
            <a:off x="1126110" y="596212"/>
            <a:ext cx="5476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Circuit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982"/>
            <a:ext cx="12192000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150986"/>
              </p:ext>
            </p:extLst>
          </p:nvPr>
        </p:nvGraphicFramePr>
        <p:xfrm>
          <a:off x="498760" y="1482416"/>
          <a:ext cx="11069785" cy="5347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344">
                  <a:extLst>
                    <a:ext uri="{9D8B030D-6E8A-4147-A177-3AD203B41FA5}">
                      <a16:colId xmlns:a16="http://schemas.microsoft.com/office/drawing/2014/main" val="3906173308"/>
                    </a:ext>
                  </a:extLst>
                </a:gridCol>
                <a:gridCol w="3745769">
                  <a:extLst>
                    <a:ext uri="{9D8B030D-6E8A-4147-A177-3AD203B41FA5}">
                      <a16:colId xmlns:a16="http://schemas.microsoft.com/office/drawing/2014/main" val="2404524911"/>
                    </a:ext>
                  </a:extLst>
                </a:gridCol>
                <a:gridCol w="1537854">
                  <a:extLst>
                    <a:ext uri="{9D8B030D-6E8A-4147-A177-3AD203B41FA5}">
                      <a16:colId xmlns:a16="http://schemas.microsoft.com/office/drawing/2014/main" val="2913880453"/>
                    </a:ext>
                  </a:extLst>
                </a:gridCol>
                <a:gridCol w="2565861">
                  <a:extLst>
                    <a:ext uri="{9D8B030D-6E8A-4147-A177-3AD203B41FA5}">
                      <a16:colId xmlns:a16="http://schemas.microsoft.com/office/drawing/2014/main" val="2618467881"/>
                    </a:ext>
                  </a:extLst>
                </a:gridCol>
                <a:gridCol w="2213957">
                  <a:extLst>
                    <a:ext uri="{9D8B030D-6E8A-4147-A177-3AD203B41FA5}">
                      <a16:colId xmlns:a16="http://schemas.microsoft.com/office/drawing/2014/main" val="316521788"/>
                    </a:ext>
                  </a:extLst>
                </a:gridCol>
              </a:tblGrid>
              <a:tr h="8527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Cost(INR)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 (INR)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11261"/>
                  </a:ext>
                </a:extLst>
              </a:tr>
              <a:tr h="4940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ESP8266 ( NodeMCU /ESP32)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500-900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685053"/>
                  </a:ext>
                </a:extLst>
              </a:tr>
              <a:tr h="4940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 Sensor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(HC-SR04)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100-150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863019"/>
                  </a:ext>
                </a:extLst>
              </a:tr>
              <a:tr h="5423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Flow Sensor (YF-S201)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600-900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527131"/>
                  </a:ext>
                </a:extLst>
              </a:tr>
              <a:tr h="4940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Jumper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Wires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20-40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159055"/>
                  </a:ext>
                </a:extLst>
              </a:tr>
              <a:tr h="4940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Breadboard or PCB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30-60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67528"/>
                  </a:ext>
                </a:extLst>
              </a:tr>
              <a:tr h="4940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Supply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(USB Adapter)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200-250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482177"/>
                  </a:ext>
                </a:extLst>
              </a:tr>
              <a:tr h="4940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Blynk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Subscription(Free to Pro)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optional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0471"/>
                  </a:ext>
                </a:extLst>
              </a:tr>
              <a:tr h="4940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Miscellaneous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(Resistors, Soldering)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200-300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560506"/>
                  </a:ext>
                </a:extLst>
              </a:tr>
              <a:tr h="494057"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3000/-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2422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8760" y="401782"/>
            <a:ext cx="6567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of the Project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45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187E45-C1B8-CE43-C3A8-30B2B509E6E9}"/>
              </a:ext>
            </a:extLst>
          </p:cNvPr>
          <p:cNvSpPr txBox="1"/>
          <p:nvPr/>
        </p:nvSpPr>
        <p:spPr>
          <a:xfrm>
            <a:off x="1037690" y="636998"/>
            <a:ext cx="298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6D862-E485-DA22-CADE-CAE09C58916F}"/>
              </a:ext>
            </a:extLst>
          </p:cNvPr>
          <p:cNvSpPr txBox="1"/>
          <p:nvPr/>
        </p:nvSpPr>
        <p:spPr>
          <a:xfrm>
            <a:off x="636999" y="2003461"/>
            <a:ext cx="10633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this project achieved a lot of its goals.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implemented a low cost, low 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Lists of accomplishments include portability, reliability and analog to digital conversion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can be easily accessible.</a:t>
            </a:r>
          </a:p>
        </p:txBody>
      </p:sp>
    </p:spTree>
    <p:extLst>
      <p:ext uri="{BB962C8B-B14F-4D97-AF65-F5344CB8AC3E}">
        <p14:creationId xmlns:p14="http://schemas.microsoft.com/office/powerpoint/2010/main" val="2681553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16c05727-aa75-4e4a-9b5f-8a80a1165891"/>
    <ds:schemaRef ds:uri="http://purl.org/dc/terms/"/>
    <ds:schemaRef ds:uri="71af3243-3dd4-4a8d-8c0d-dd76da1f02a5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423</TotalTime>
  <Words>500</Words>
  <Application>Microsoft Office PowerPoint</Application>
  <PresentationFormat>Widescreen</PresentationFormat>
  <Paragraphs>107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Celestial</vt:lpstr>
      <vt:lpstr>Oriental institute of science &amp; technology,  Bhopal( m.p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Oriental institute of science &amp; technology,  Bhopal( m.p )</dc:title>
  <dc:creator>Sonu Sharma</dc:creator>
  <cp:lastModifiedBy>sonu sharma</cp:lastModifiedBy>
  <cp:revision>36</cp:revision>
  <dcterms:created xsi:type="dcterms:W3CDTF">2024-05-21T18:06:46Z</dcterms:created>
  <dcterms:modified xsi:type="dcterms:W3CDTF">2025-03-08T06:25:17Z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